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Times New Roman Bold" panose="020B0604020202020204" charset="0"/>
      <p:regular r:id="rId3"/>
    </p:embeddedFont>
    <p:embeddedFont>
      <p:font typeface="Cave Age" panose="020B0604020202020204" charset="-52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Trebuchet MS" panose="020B0603020202020204" pitchFamily="34" charset="0"/>
      <p:regular r:id="rId9"/>
      <p:bold r:id="rId10"/>
      <p:italic r:id="rId11"/>
      <p:boldItalic r:id="rId12"/>
    </p:embeddedFont>
    <p:embeddedFont>
      <p:font typeface="Open Sans" panose="020B0604020202020204" charset="0"/>
      <p:regular r:id="rId13"/>
    </p:embeddedFont>
    <p:embeddedFont>
      <p:font typeface="Intro" panose="02000000000000000000" charset="0"/>
      <p:regular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Open Sans Bold" panose="020B0604020202020204" charset="0"/>
      <p:regular r:id="rId19"/>
    </p:embeddedFont>
    <p:embeddedFont>
      <p:font typeface="Times New Roman Bold Italics" panose="020B0604020202020204" charset="0"/>
      <p:regular r:id="rId20"/>
    </p:embeddedFont>
    <p:embeddedFont>
      <p:font typeface="Times New Roman" panose="02020603050405020304" pitchFamily="18" charset="0"/>
      <p:regular r:id="rId21"/>
    </p:embeddedFont>
    <p:embeddedFont>
      <p:font typeface="Open Sans Bold Italics" panose="020B0604020202020204" charset="0"/>
      <p:regular r:id="rId22"/>
    </p:embeddedFont>
    <p:embeddedFont>
      <p:font typeface="Gagalin" panose="020B0604020202020204" charset="0"/>
      <p:regular r:id="rId23"/>
    </p:embeddedFont>
    <p:embeddedFont>
      <p:font typeface="Arial" panose="020B0604020202020204" pitchFamily="3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26" Type="http://schemas.openxmlformats.org/officeDocument/2006/relationships/viewProps" Target="viewProps.xml"/><Relationship Id="rId3" Type="http://schemas.openxmlformats.org/officeDocument/2006/relationships/font" Target="fonts/font1.fntdata"/><Relationship Id="rId21" Type="http://schemas.openxmlformats.org/officeDocument/2006/relationships/font" Target="fonts/font19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font" Target="fonts/font22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font" Target="fonts/font21.fntdata"/><Relationship Id="rId28" Type="http://schemas.openxmlformats.org/officeDocument/2006/relationships/tableStyles" Target="tableStyle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font" Target="fonts/font20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oleObject" Target="../embeddings/oleObject1.bin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63313" y="4281186"/>
            <a:ext cx="9708974" cy="970897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8972B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8629074"/>
            <a:ext cx="6751207" cy="2477852"/>
            <a:chOff x="0" y="0"/>
            <a:chExt cx="2145795" cy="5542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45795" cy="554234"/>
            </a:xfrm>
            <a:custGeom>
              <a:avLst/>
              <a:gdLst/>
              <a:ahLst/>
              <a:cxnLst/>
              <a:rect l="l" t="t" r="r" b="b"/>
              <a:pathLst>
                <a:path w="2145795" h="554234">
                  <a:moveTo>
                    <a:pt x="0" y="0"/>
                  </a:moveTo>
                  <a:lnTo>
                    <a:pt x="2145795" y="0"/>
                  </a:lnTo>
                  <a:lnTo>
                    <a:pt x="2145795" y="554234"/>
                  </a:lnTo>
                  <a:lnTo>
                    <a:pt x="0" y="55423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8972B1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145795" cy="592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65799" y="76619"/>
            <a:ext cx="2522865" cy="696975"/>
          </a:xfrm>
          <a:custGeom>
            <a:avLst/>
            <a:gdLst/>
            <a:ahLst/>
            <a:cxnLst/>
            <a:rect l="l" t="t" r="r" b="b"/>
            <a:pathLst>
              <a:path w="2522865" h="696975">
                <a:moveTo>
                  <a:pt x="0" y="0"/>
                </a:moveTo>
                <a:lnTo>
                  <a:pt x="2522865" y="0"/>
                </a:lnTo>
                <a:lnTo>
                  <a:pt x="2522865" y="696975"/>
                </a:lnTo>
                <a:lnTo>
                  <a:pt x="0" y="6969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91467" y="74330"/>
            <a:ext cx="2497197" cy="657992"/>
          </a:xfrm>
          <a:custGeom>
            <a:avLst/>
            <a:gdLst/>
            <a:ahLst/>
            <a:cxnLst/>
            <a:rect l="l" t="t" r="r" b="b"/>
            <a:pathLst>
              <a:path w="2497197" h="657992">
                <a:moveTo>
                  <a:pt x="0" y="0"/>
                </a:moveTo>
                <a:lnTo>
                  <a:pt x="2497197" y="0"/>
                </a:lnTo>
                <a:lnTo>
                  <a:pt x="2497197" y="657991"/>
                </a:lnTo>
                <a:lnTo>
                  <a:pt x="0" y="6579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423" b="-2423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935248" y="-1394019"/>
            <a:ext cx="9670175" cy="967017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72B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839892" y="1197267"/>
            <a:ext cx="7152481" cy="1821324"/>
            <a:chOff x="0" y="0"/>
            <a:chExt cx="1883781" cy="4796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83781" cy="479690"/>
            </a:xfrm>
            <a:custGeom>
              <a:avLst/>
              <a:gdLst/>
              <a:ahLst/>
              <a:cxnLst/>
              <a:rect l="l" t="t" r="r" b="b"/>
              <a:pathLst>
                <a:path w="1883781" h="479690">
                  <a:moveTo>
                    <a:pt x="0" y="0"/>
                  </a:moveTo>
                  <a:lnTo>
                    <a:pt x="1883781" y="0"/>
                  </a:lnTo>
                  <a:lnTo>
                    <a:pt x="1883781" y="479690"/>
                  </a:lnTo>
                  <a:lnTo>
                    <a:pt x="0" y="47969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8972B1"/>
              </a:solidFill>
              <a:prstDash val="sysDot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883781" cy="517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5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5022288" y="4689082"/>
            <a:ext cx="84723" cy="84723"/>
          </a:xfrm>
          <a:custGeom>
            <a:avLst/>
            <a:gdLst/>
            <a:ahLst/>
            <a:cxnLst/>
            <a:rect l="l" t="t" r="r" b="b"/>
            <a:pathLst>
              <a:path w="84723" h="84723">
                <a:moveTo>
                  <a:pt x="0" y="0"/>
                </a:moveTo>
                <a:lnTo>
                  <a:pt x="84723" y="0"/>
                </a:lnTo>
                <a:lnTo>
                  <a:pt x="84723" y="84723"/>
                </a:lnTo>
                <a:lnTo>
                  <a:pt x="0" y="847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013578" y="4768263"/>
            <a:ext cx="113228" cy="112437"/>
          </a:xfrm>
          <a:custGeom>
            <a:avLst/>
            <a:gdLst/>
            <a:ahLst/>
            <a:cxnLst/>
            <a:rect l="l" t="t" r="r" b="b"/>
            <a:pathLst>
              <a:path w="113228" h="112437">
                <a:moveTo>
                  <a:pt x="0" y="0"/>
                </a:moveTo>
                <a:lnTo>
                  <a:pt x="113228" y="0"/>
                </a:lnTo>
                <a:lnTo>
                  <a:pt x="113228" y="112436"/>
                </a:lnTo>
                <a:lnTo>
                  <a:pt x="0" y="1124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016745" y="4862488"/>
            <a:ext cx="98184" cy="85515"/>
          </a:xfrm>
          <a:custGeom>
            <a:avLst/>
            <a:gdLst/>
            <a:ahLst/>
            <a:cxnLst/>
            <a:rect l="l" t="t" r="r" b="b"/>
            <a:pathLst>
              <a:path w="98184" h="85515">
                <a:moveTo>
                  <a:pt x="0" y="0"/>
                </a:moveTo>
                <a:lnTo>
                  <a:pt x="98184" y="0"/>
                </a:lnTo>
                <a:lnTo>
                  <a:pt x="98184" y="85515"/>
                </a:lnTo>
                <a:lnTo>
                  <a:pt x="0" y="855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027038" y="4976508"/>
            <a:ext cx="85515" cy="85515"/>
          </a:xfrm>
          <a:custGeom>
            <a:avLst/>
            <a:gdLst/>
            <a:ahLst/>
            <a:cxnLst/>
            <a:rect l="l" t="t" r="r" b="b"/>
            <a:pathLst>
              <a:path w="85515" h="85515">
                <a:moveTo>
                  <a:pt x="0" y="0"/>
                </a:moveTo>
                <a:lnTo>
                  <a:pt x="85516" y="0"/>
                </a:lnTo>
                <a:lnTo>
                  <a:pt x="85516" y="85515"/>
                </a:lnTo>
                <a:lnTo>
                  <a:pt x="0" y="8551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016745" y="3952701"/>
            <a:ext cx="53843" cy="52259"/>
          </a:xfrm>
          <a:custGeom>
            <a:avLst/>
            <a:gdLst/>
            <a:ahLst/>
            <a:cxnLst/>
            <a:rect l="l" t="t" r="r" b="b"/>
            <a:pathLst>
              <a:path w="53843" h="52259">
                <a:moveTo>
                  <a:pt x="0" y="0"/>
                </a:moveTo>
                <a:lnTo>
                  <a:pt x="53843" y="0"/>
                </a:lnTo>
                <a:lnTo>
                  <a:pt x="53843" y="52260"/>
                </a:lnTo>
                <a:lnTo>
                  <a:pt x="0" y="522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2481853" y="898296"/>
            <a:ext cx="2768396" cy="3790786"/>
          </a:xfrm>
          <a:custGeom>
            <a:avLst/>
            <a:gdLst/>
            <a:ahLst/>
            <a:cxnLst/>
            <a:rect l="l" t="t" r="r" b="b"/>
            <a:pathLst>
              <a:path w="2768396" h="3790786">
                <a:moveTo>
                  <a:pt x="0" y="0"/>
                </a:moveTo>
                <a:lnTo>
                  <a:pt x="2768396" y="0"/>
                </a:lnTo>
                <a:lnTo>
                  <a:pt x="2768396" y="3790786"/>
                </a:lnTo>
                <a:lnTo>
                  <a:pt x="0" y="379078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7395" r="-3689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97073" y="5237110"/>
            <a:ext cx="2866765" cy="2604967"/>
          </a:xfrm>
          <a:custGeom>
            <a:avLst/>
            <a:gdLst/>
            <a:ahLst/>
            <a:cxnLst/>
            <a:rect l="l" t="t" r="r" b="b"/>
            <a:pathLst>
              <a:path w="2866765" h="2604967">
                <a:moveTo>
                  <a:pt x="0" y="0"/>
                </a:moveTo>
                <a:lnTo>
                  <a:pt x="2866765" y="0"/>
                </a:lnTo>
                <a:lnTo>
                  <a:pt x="2866765" y="2604967"/>
                </a:lnTo>
                <a:lnTo>
                  <a:pt x="0" y="260496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996" t="-1243" b="-171149"/>
            </a:stretch>
          </a:blipFill>
        </p:spPr>
      </p:sp>
      <p:grpSp>
        <p:nvGrpSpPr>
          <p:cNvPr id="23" name="Group 23"/>
          <p:cNvGrpSpPr/>
          <p:nvPr/>
        </p:nvGrpSpPr>
        <p:grpSpPr>
          <a:xfrm rot="-10800000">
            <a:off x="10839892" y="823233"/>
            <a:ext cx="7152481" cy="381588"/>
            <a:chOff x="0" y="0"/>
            <a:chExt cx="1883781" cy="10050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883781" cy="100501"/>
            </a:xfrm>
            <a:custGeom>
              <a:avLst/>
              <a:gdLst/>
              <a:ahLst/>
              <a:cxnLst/>
              <a:rect l="l" t="t" r="r" b="b"/>
              <a:pathLst>
                <a:path w="1883781" h="100501">
                  <a:moveTo>
                    <a:pt x="1680581" y="0"/>
                  </a:moveTo>
                  <a:lnTo>
                    <a:pt x="0" y="0"/>
                  </a:lnTo>
                  <a:lnTo>
                    <a:pt x="0" y="100501"/>
                  </a:lnTo>
                  <a:lnTo>
                    <a:pt x="1680581" y="100501"/>
                  </a:lnTo>
                  <a:lnTo>
                    <a:pt x="1883781" y="50250"/>
                  </a:lnTo>
                  <a:lnTo>
                    <a:pt x="1680581" y="0"/>
                  </a:lnTo>
                  <a:close/>
                </a:path>
              </a:pathLst>
            </a:custGeom>
            <a:solidFill>
              <a:srgbClr val="A9BBF1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769481" cy="138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186690" y="3166466"/>
            <a:ext cx="3629460" cy="2052896"/>
            <a:chOff x="0" y="0"/>
            <a:chExt cx="955907" cy="5406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55907" cy="540680"/>
            </a:xfrm>
            <a:custGeom>
              <a:avLst/>
              <a:gdLst/>
              <a:ahLst/>
              <a:cxnLst/>
              <a:rect l="l" t="t" r="r" b="b"/>
              <a:pathLst>
                <a:path w="955907" h="540680">
                  <a:moveTo>
                    <a:pt x="0" y="0"/>
                  </a:moveTo>
                  <a:lnTo>
                    <a:pt x="955907" y="0"/>
                  </a:lnTo>
                  <a:lnTo>
                    <a:pt x="955907" y="540680"/>
                  </a:lnTo>
                  <a:lnTo>
                    <a:pt x="0" y="54068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8972B1"/>
              </a:solidFill>
              <a:prstDash val="sysDot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955907" cy="578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5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689050" y="5450265"/>
            <a:ext cx="5067204" cy="296220"/>
            <a:chOff x="0" y="0"/>
            <a:chExt cx="1334572" cy="7801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334572" cy="78017"/>
            </a:xfrm>
            <a:custGeom>
              <a:avLst/>
              <a:gdLst/>
              <a:ahLst/>
              <a:cxnLst/>
              <a:rect l="l" t="t" r="r" b="b"/>
              <a:pathLst>
                <a:path w="1334572" h="78017">
                  <a:moveTo>
                    <a:pt x="0" y="0"/>
                  </a:moveTo>
                  <a:lnTo>
                    <a:pt x="1131372" y="0"/>
                  </a:lnTo>
                  <a:lnTo>
                    <a:pt x="1334572" y="39008"/>
                  </a:lnTo>
                  <a:lnTo>
                    <a:pt x="1131372" y="78017"/>
                  </a:lnTo>
                  <a:lnTo>
                    <a:pt x="0" y="78017"/>
                  </a:lnTo>
                  <a:lnTo>
                    <a:pt x="203200" y="39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BBF1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77800" y="-38100"/>
              <a:ext cx="1080572" cy="116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5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748946" y="5743237"/>
            <a:ext cx="5067204" cy="2456719"/>
            <a:chOff x="0" y="0"/>
            <a:chExt cx="1334572" cy="64703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334572" cy="647037"/>
            </a:xfrm>
            <a:custGeom>
              <a:avLst/>
              <a:gdLst/>
              <a:ahLst/>
              <a:cxnLst/>
              <a:rect l="l" t="t" r="r" b="b"/>
              <a:pathLst>
                <a:path w="1334572" h="647037">
                  <a:moveTo>
                    <a:pt x="25973" y="0"/>
                  </a:moveTo>
                  <a:lnTo>
                    <a:pt x="1308599" y="0"/>
                  </a:lnTo>
                  <a:cubicBezTo>
                    <a:pt x="1322944" y="0"/>
                    <a:pt x="1334572" y="11629"/>
                    <a:pt x="1334572" y="25973"/>
                  </a:cubicBezTo>
                  <a:lnTo>
                    <a:pt x="1334572" y="621064"/>
                  </a:lnTo>
                  <a:cubicBezTo>
                    <a:pt x="1334572" y="635408"/>
                    <a:pt x="1322944" y="647037"/>
                    <a:pt x="1308599" y="647037"/>
                  </a:cubicBezTo>
                  <a:lnTo>
                    <a:pt x="25973" y="647037"/>
                  </a:lnTo>
                  <a:cubicBezTo>
                    <a:pt x="11629" y="647037"/>
                    <a:pt x="0" y="635408"/>
                    <a:pt x="0" y="621064"/>
                  </a:cubicBezTo>
                  <a:lnTo>
                    <a:pt x="0" y="25973"/>
                  </a:lnTo>
                  <a:cubicBezTo>
                    <a:pt x="0" y="11629"/>
                    <a:pt x="11629" y="0"/>
                    <a:pt x="2597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8972B1"/>
              </a:solidFill>
              <a:prstDash val="sysDot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334572" cy="685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5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78874" y="958369"/>
            <a:ext cx="2055683" cy="4644066"/>
            <a:chOff x="0" y="0"/>
            <a:chExt cx="541414" cy="1223129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41414" cy="1223129"/>
            </a:xfrm>
            <a:custGeom>
              <a:avLst/>
              <a:gdLst/>
              <a:ahLst/>
              <a:cxnLst/>
              <a:rect l="l" t="t" r="r" b="b"/>
              <a:pathLst>
                <a:path w="541414" h="1223129">
                  <a:moveTo>
                    <a:pt x="0" y="0"/>
                  </a:moveTo>
                  <a:lnTo>
                    <a:pt x="541414" y="0"/>
                  </a:lnTo>
                  <a:lnTo>
                    <a:pt x="541414" y="1223129"/>
                  </a:lnTo>
                  <a:lnTo>
                    <a:pt x="0" y="1223129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A9BBF1"/>
              </a:solidFill>
              <a:prstDash val="sysDot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541414" cy="12612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5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49645" y="859319"/>
            <a:ext cx="2055683" cy="309417"/>
            <a:chOff x="0" y="0"/>
            <a:chExt cx="1163964" cy="17519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163964" cy="175197"/>
            </a:xfrm>
            <a:custGeom>
              <a:avLst/>
              <a:gdLst/>
              <a:ahLst/>
              <a:cxnLst/>
              <a:rect l="l" t="t" r="r" b="b"/>
              <a:pathLst>
                <a:path w="1163964" h="175197">
                  <a:moveTo>
                    <a:pt x="960764" y="0"/>
                  </a:moveTo>
                  <a:lnTo>
                    <a:pt x="0" y="0"/>
                  </a:lnTo>
                  <a:lnTo>
                    <a:pt x="0" y="175197"/>
                  </a:lnTo>
                  <a:lnTo>
                    <a:pt x="960764" y="175197"/>
                  </a:lnTo>
                  <a:lnTo>
                    <a:pt x="1163964" y="87599"/>
                  </a:lnTo>
                  <a:lnTo>
                    <a:pt x="960764" y="0"/>
                  </a:lnTo>
                  <a:close/>
                </a:path>
              </a:pathLst>
            </a:custGeom>
            <a:solidFill>
              <a:srgbClr val="A9BBF1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1049664" cy="2132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5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39414" y="5697588"/>
            <a:ext cx="2126453" cy="2931486"/>
            <a:chOff x="0" y="0"/>
            <a:chExt cx="912375" cy="1039933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12376" cy="1039933"/>
            </a:xfrm>
            <a:custGeom>
              <a:avLst/>
              <a:gdLst/>
              <a:ahLst/>
              <a:cxnLst/>
              <a:rect l="l" t="t" r="r" b="b"/>
              <a:pathLst>
                <a:path w="912376" h="1039933">
                  <a:moveTo>
                    <a:pt x="912376" y="0"/>
                  </a:moveTo>
                  <a:lnTo>
                    <a:pt x="912376" y="1039933"/>
                  </a:lnTo>
                  <a:lnTo>
                    <a:pt x="456188" y="912933"/>
                  </a:lnTo>
                  <a:lnTo>
                    <a:pt x="0" y="1039933"/>
                  </a:lnTo>
                  <a:lnTo>
                    <a:pt x="0" y="0"/>
                  </a:lnTo>
                  <a:lnTo>
                    <a:pt x="912376" y="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A9BBF1"/>
              </a:solidFill>
              <a:prstDash val="sysDot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9525"/>
              <a:ext cx="912375" cy="922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1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5597105" y="3728503"/>
            <a:ext cx="24922" cy="198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30"/>
              </a:lnSpc>
            </a:pPr>
            <a:r>
              <a:rPr lang="en-US" sz="69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154592" y="3716897"/>
            <a:ext cx="26268" cy="214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3"/>
              </a:lnSpc>
            </a:pPr>
            <a:r>
              <a:rPr lang="en-US" sz="7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851424" y="2165565"/>
            <a:ext cx="26268" cy="111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"/>
              </a:lnSpc>
            </a:pPr>
            <a:r>
              <a:rPr lang="en-US" sz="729" spc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5414512" y="2742927"/>
            <a:ext cx="4529173" cy="337590"/>
            <a:chOff x="0" y="0"/>
            <a:chExt cx="1192869" cy="88912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192868" cy="88912"/>
            </a:xfrm>
            <a:custGeom>
              <a:avLst/>
              <a:gdLst/>
              <a:ahLst/>
              <a:cxnLst/>
              <a:rect l="l" t="t" r="r" b="b"/>
              <a:pathLst>
                <a:path w="1192868" h="88912">
                  <a:moveTo>
                    <a:pt x="1192868" y="0"/>
                  </a:moveTo>
                  <a:lnTo>
                    <a:pt x="0" y="0"/>
                  </a:lnTo>
                  <a:lnTo>
                    <a:pt x="101600" y="44456"/>
                  </a:lnTo>
                  <a:lnTo>
                    <a:pt x="0" y="88912"/>
                  </a:lnTo>
                  <a:lnTo>
                    <a:pt x="1192868" y="88912"/>
                  </a:lnTo>
                  <a:lnTo>
                    <a:pt x="1091268" y="44456"/>
                  </a:lnTo>
                  <a:lnTo>
                    <a:pt x="1192868" y="0"/>
                  </a:lnTo>
                  <a:close/>
                </a:path>
              </a:pathLst>
            </a:custGeom>
            <a:solidFill>
              <a:srgbClr val="A9BBF1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88900" y="-38100"/>
              <a:ext cx="1015069" cy="127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5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8689050" y="5168452"/>
            <a:ext cx="28468" cy="110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6"/>
              </a:lnSpc>
            </a:pPr>
            <a:r>
              <a:rPr lang="en-US" sz="73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5621936" y="3102277"/>
            <a:ext cx="4471072" cy="1619131"/>
            <a:chOff x="0" y="0"/>
            <a:chExt cx="1192869" cy="426438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192868" cy="426438"/>
            </a:xfrm>
            <a:custGeom>
              <a:avLst/>
              <a:gdLst/>
              <a:ahLst/>
              <a:cxnLst/>
              <a:rect l="l" t="t" r="r" b="b"/>
              <a:pathLst>
                <a:path w="1192868" h="426438">
                  <a:moveTo>
                    <a:pt x="29059" y="0"/>
                  </a:moveTo>
                  <a:lnTo>
                    <a:pt x="1163810" y="0"/>
                  </a:lnTo>
                  <a:cubicBezTo>
                    <a:pt x="1179858" y="0"/>
                    <a:pt x="1192868" y="13010"/>
                    <a:pt x="1192868" y="29059"/>
                  </a:cubicBezTo>
                  <a:lnTo>
                    <a:pt x="1192868" y="397379"/>
                  </a:lnTo>
                  <a:cubicBezTo>
                    <a:pt x="1192868" y="405086"/>
                    <a:pt x="1189807" y="412477"/>
                    <a:pt x="1184357" y="417927"/>
                  </a:cubicBezTo>
                  <a:cubicBezTo>
                    <a:pt x="1178908" y="423376"/>
                    <a:pt x="1171516" y="426438"/>
                    <a:pt x="1163810" y="426438"/>
                  </a:cubicBezTo>
                  <a:lnTo>
                    <a:pt x="29059" y="426438"/>
                  </a:lnTo>
                  <a:cubicBezTo>
                    <a:pt x="13010" y="426438"/>
                    <a:pt x="0" y="413428"/>
                    <a:pt x="0" y="397379"/>
                  </a:cubicBezTo>
                  <a:lnTo>
                    <a:pt x="0" y="29059"/>
                  </a:lnTo>
                  <a:cubicBezTo>
                    <a:pt x="0" y="13010"/>
                    <a:pt x="13010" y="0"/>
                    <a:pt x="29059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8972B1"/>
              </a:solidFill>
              <a:prstDash val="dash"/>
              <a:miter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1192869" cy="464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5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5665026" y="1237317"/>
            <a:ext cx="4459889" cy="1395697"/>
            <a:chOff x="0" y="0"/>
            <a:chExt cx="1161072" cy="475279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161072" cy="475279"/>
            </a:xfrm>
            <a:custGeom>
              <a:avLst/>
              <a:gdLst/>
              <a:ahLst/>
              <a:cxnLst/>
              <a:rect l="l" t="t" r="r" b="b"/>
              <a:pathLst>
                <a:path w="1161072" h="475279">
                  <a:moveTo>
                    <a:pt x="29855" y="0"/>
                  </a:moveTo>
                  <a:lnTo>
                    <a:pt x="1131217" y="0"/>
                  </a:lnTo>
                  <a:cubicBezTo>
                    <a:pt x="1139135" y="0"/>
                    <a:pt x="1146729" y="3145"/>
                    <a:pt x="1152328" y="8744"/>
                  </a:cubicBezTo>
                  <a:cubicBezTo>
                    <a:pt x="1157927" y="14343"/>
                    <a:pt x="1161072" y="21937"/>
                    <a:pt x="1161072" y="29855"/>
                  </a:cubicBezTo>
                  <a:lnTo>
                    <a:pt x="1161072" y="445424"/>
                  </a:lnTo>
                  <a:cubicBezTo>
                    <a:pt x="1161072" y="461913"/>
                    <a:pt x="1147706" y="475279"/>
                    <a:pt x="1131217" y="475279"/>
                  </a:cubicBezTo>
                  <a:lnTo>
                    <a:pt x="29855" y="475279"/>
                  </a:lnTo>
                  <a:cubicBezTo>
                    <a:pt x="21937" y="475279"/>
                    <a:pt x="14343" y="472134"/>
                    <a:pt x="8744" y="466535"/>
                  </a:cubicBezTo>
                  <a:cubicBezTo>
                    <a:pt x="3145" y="460936"/>
                    <a:pt x="0" y="453342"/>
                    <a:pt x="0" y="445424"/>
                  </a:cubicBezTo>
                  <a:lnTo>
                    <a:pt x="0" y="29855"/>
                  </a:lnTo>
                  <a:cubicBezTo>
                    <a:pt x="0" y="21937"/>
                    <a:pt x="3145" y="14343"/>
                    <a:pt x="8744" y="8744"/>
                  </a:cubicBezTo>
                  <a:cubicBezTo>
                    <a:pt x="14343" y="3145"/>
                    <a:pt x="21937" y="0"/>
                    <a:pt x="29855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8972B1"/>
              </a:solidFill>
              <a:prstDash val="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1161072" cy="513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5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5685652" y="966035"/>
            <a:ext cx="4357814" cy="310132"/>
            <a:chOff x="0" y="0"/>
            <a:chExt cx="1147737" cy="81681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147737" cy="81681"/>
            </a:xfrm>
            <a:custGeom>
              <a:avLst/>
              <a:gdLst/>
              <a:ahLst/>
              <a:cxnLst/>
              <a:rect l="l" t="t" r="r" b="b"/>
              <a:pathLst>
                <a:path w="1147737" h="81681">
                  <a:moveTo>
                    <a:pt x="1147737" y="0"/>
                  </a:moveTo>
                  <a:lnTo>
                    <a:pt x="0" y="0"/>
                  </a:lnTo>
                  <a:lnTo>
                    <a:pt x="101600" y="40840"/>
                  </a:lnTo>
                  <a:lnTo>
                    <a:pt x="0" y="81681"/>
                  </a:lnTo>
                  <a:lnTo>
                    <a:pt x="1147737" y="81681"/>
                  </a:lnTo>
                  <a:lnTo>
                    <a:pt x="1046137" y="40840"/>
                  </a:lnTo>
                  <a:lnTo>
                    <a:pt x="1147737" y="0"/>
                  </a:lnTo>
                  <a:close/>
                </a:path>
              </a:pathLst>
            </a:custGeom>
            <a:solidFill>
              <a:srgbClr val="A9BBF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88900" y="-38100"/>
              <a:ext cx="969937" cy="119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5"/>
                </a:lnSpc>
              </a:pPr>
              <a:endParaRPr/>
            </a:p>
          </p:txBody>
        </p:sp>
      </p:grpSp>
      <p:sp>
        <p:nvSpPr>
          <p:cNvPr id="60" name="Freeform 60"/>
          <p:cNvSpPr/>
          <p:nvPr/>
        </p:nvSpPr>
        <p:spPr>
          <a:xfrm>
            <a:off x="5368613" y="5348700"/>
            <a:ext cx="3212964" cy="2435409"/>
          </a:xfrm>
          <a:custGeom>
            <a:avLst/>
            <a:gdLst/>
            <a:ahLst/>
            <a:cxnLst/>
            <a:rect l="l" t="t" r="r" b="b"/>
            <a:pathLst>
              <a:path w="3212964" h="2435409">
                <a:moveTo>
                  <a:pt x="0" y="0"/>
                </a:moveTo>
                <a:lnTo>
                  <a:pt x="3212963" y="0"/>
                </a:lnTo>
                <a:lnTo>
                  <a:pt x="3212963" y="2435408"/>
                </a:lnTo>
                <a:lnTo>
                  <a:pt x="0" y="24354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996" t="-120718" b="-105824"/>
            </a:stretch>
          </a:blipFill>
        </p:spPr>
      </p:sp>
      <p:grpSp>
        <p:nvGrpSpPr>
          <p:cNvPr id="61" name="Group 61"/>
          <p:cNvGrpSpPr/>
          <p:nvPr/>
        </p:nvGrpSpPr>
        <p:grpSpPr>
          <a:xfrm>
            <a:off x="8863337" y="8739663"/>
            <a:ext cx="8877853" cy="1529663"/>
            <a:chOff x="0" y="0"/>
            <a:chExt cx="2338200" cy="402874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2338200" cy="402874"/>
            </a:xfrm>
            <a:custGeom>
              <a:avLst/>
              <a:gdLst/>
              <a:ahLst/>
              <a:cxnLst/>
              <a:rect l="l" t="t" r="r" b="b"/>
              <a:pathLst>
                <a:path w="2338200" h="402874">
                  <a:moveTo>
                    <a:pt x="2135000" y="0"/>
                  </a:moveTo>
                  <a:cubicBezTo>
                    <a:pt x="2247224" y="0"/>
                    <a:pt x="2338200" y="90186"/>
                    <a:pt x="2338200" y="201437"/>
                  </a:cubicBezTo>
                  <a:cubicBezTo>
                    <a:pt x="2338200" y="312688"/>
                    <a:pt x="2247224" y="402874"/>
                    <a:pt x="2135000" y="402874"/>
                  </a:cubicBezTo>
                  <a:lnTo>
                    <a:pt x="203200" y="402874"/>
                  </a:lnTo>
                  <a:cubicBezTo>
                    <a:pt x="90976" y="402874"/>
                    <a:pt x="0" y="312688"/>
                    <a:pt x="0" y="201437"/>
                  </a:cubicBezTo>
                  <a:cubicBezTo>
                    <a:pt x="0" y="9018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8972B1"/>
              </a:solidFill>
              <a:prstDash val="sysDot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2338200" cy="440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5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 rot="-10800000">
            <a:off x="8973625" y="8276156"/>
            <a:ext cx="8767564" cy="479700"/>
            <a:chOff x="0" y="0"/>
            <a:chExt cx="2309153" cy="126341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2309153" cy="126341"/>
            </a:xfrm>
            <a:custGeom>
              <a:avLst/>
              <a:gdLst/>
              <a:ahLst/>
              <a:cxnLst/>
              <a:rect l="l" t="t" r="r" b="b"/>
              <a:pathLst>
                <a:path w="2309153" h="126341">
                  <a:moveTo>
                    <a:pt x="0" y="0"/>
                  </a:moveTo>
                  <a:lnTo>
                    <a:pt x="2105953" y="0"/>
                  </a:lnTo>
                  <a:lnTo>
                    <a:pt x="2309153" y="63170"/>
                  </a:lnTo>
                  <a:lnTo>
                    <a:pt x="2105953" y="126341"/>
                  </a:lnTo>
                  <a:lnTo>
                    <a:pt x="0" y="126341"/>
                  </a:lnTo>
                  <a:lnTo>
                    <a:pt x="203200" y="63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BBF1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177800" y="-38100"/>
              <a:ext cx="2055153" cy="164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5"/>
                </a:lnSpc>
              </a:pPr>
              <a:endParaRPr/>
            </a:p>
          </p:txBody>
        </p:sp>
      </p:grpSp>
      <p:graphicFrame>
        <p:nvGraphicFramePr>
          <p:cNvPr id="67" name="Object 67"/>
          <p:cNvGraphicFramePr/>
          <p:nvPr/>
        </p:nvGraphicFramePr>
        <p:xfrm>
          <a:off x="13909833" y="3080741"/>
          <a:ext cx="5657850" cy="754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13" imgW="7162800" imgH="9042400" progId="Excel.Sheet.12">
                  <p:embed/>
                </p:oleObj>
              </mc:Choice>
              <mc:Fallback>
                <p:oleObj name="Worksheet" r:id="rId13" imgW="7162800" imgH="9042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909833" y="3080741"/>
                        <a:ext cx="5657850" cy="754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Box 68"/>
          <p:cNvSpPr txBox="1"/>
          <p:nvPr/>
        </p:nvSpPr>
        <p:spPr>
          <a:xfrm>
            <a:off x="9526510" y="8701230"/>
            <a:ext cx="26268" cy="90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3"/>
              </a:lnSpc>
            </a:pPr>
            <a:r>
              <a:rPr lang="en-US" sz="7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216111" y="4932502"/>
            <a:ext cx="857547" cy="116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1"/>
              </a:lnSpc>
            </a:pPr>
            <a:r>
              <a:rPr lang="en-US" sz="999" b="1" u="sng" spc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Рисунок 1. 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2437005" y="7957431"/>
            <a:ext cx="777682" cy="116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1"/>
              </a:lnSpc>
            </a:pPr>
            <a:r>
              <a:rPr lang="en-US" sz="999" b="1" u="sng" spc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Рисунок 2.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8040911" y="8831133"/>
            <a:ext cx="26268" cy="71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"/>
              </a:lnSpc>
            </a:pPr>
            <a:r>
              <a:rPr lang="en-US" sz="7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39414" y="8755857"/>
            <a:ext cx="6442799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1"/>
              </a:lnSpc>
            </a:pPr>
            <a:r>
              <a:rPr lang="en-US" sz="1119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Henter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J.I. et al. HLH-2004: Diagnostic and therapeutic guidelines for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hemophagocytic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lymphohistiocytosis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Pediatr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Blood Cancer. 2007.</a:t>
            </a:r>
          </a:p>
          <a:p>
            <a:pPr algn="l">
              <a:lnSpc>
                <a:spcPts val="1141"/>
              </a:lnSpc>
            </a:pP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Janka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G.E.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Hemophagocytic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syndromes. Blood Rev. 2007;21(5):245-253.</a:t>
            </a:r>
          </a:p>
          <a:p>
            <a:pPr algn="l">
              <a:lnSpc>
                <a:spcPts val="1141"/>
              </a:lnSpc>
            </a:pP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WHO Classification of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Tumours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Haematopoietic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Lymphoid Tissues. IARC, 2016.</a:t>
            </a:r>
          </a:p>
          <a:p>
            <a:pPr algn="l">
              <a:lnSpc>
                <a:spcPts val="1141"/>
              </a:lnSpc>
            </a:pP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Jordan M.B. et al. How I treat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hemophagocytic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lymphohistiocytosis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Blood. 2011;118(15):4041-4052.</a:t>
            </a:r>
          </a:p>
          <a:p>
            <a:pPr algn="l">
              <a:lnSpc>
                <a:spcPts val="1141"/>
              </a:lnSpc>
            </a:pP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La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Rosée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P. et al. Recommendations for the management of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hemophagocytic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lymphohistiocytosis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adults. Blood. 2019;133(23):2465-2477.</a:t>
            </a:r>
          </a:p>
          <a:p>
            <a:pPr algn="l">
              <a:lnSpc>
                <a:spcPts val="1141"/>
              </a:lnSpc>
            </a:pP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Filipovich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A.H. et al.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Hemophagocytic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lymphohistiocytosis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clinical presentations and diagnostic challenges. J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Pediatr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Hematol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Oncol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1999.</a:t>
            </a:r>
          </a:p>
          <a:p>
            <a:pPr algn="l">
              <a:lnSpc>
                <a:spcPts val="1141"/>
              </a:lnSpc>
            </a:pP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Grom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A.A., Horne A., De Benedetti F. Macrophage activation syndrome in the era of biologic therapy. Nat Rev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Rheumatol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2020.</a:t>
            </a:r>
          </a:p>
          <a:p>
            <a:pPr algn="l">
              <a:lnSpc>
                <a:spcPts val="1141"/>
              </a:lnSpc>
            </a:pP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Marsh R.A. Epstein-Barr virus and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hemophagocytic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lymphohistiocytosis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Front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Immunol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2017.</a:t>
            </a:r>
          </a:p>
          <a:p>
            <a:pPr algn="l">
              <a:lnSpc>
                <a:spcPts val="1141"/>
              </a:lnSpc>
            </a:pP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Brisse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E.,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Wouters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C.H.,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Matthys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P.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Hemophagocytic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lymphohistiocytosis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(HLH): A heterogeneous spectrum of cytokine-driven immune disorders. Cytokine Growth Factor Rev. 2015.</a:t>
            </a:r>
          </a:p>
          <a:p>
            <a:pPr algn="l">
              <a:lnSpc>
                <a:spcPts val="1141"/>
              </a:lnSpc>
            </a:pP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Canna S.W., Behrens E.M. Making sense of the cytokine storm: a conceptual framework for understanding, diagnosing, and treating HLH and MAS.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Pediatr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North Am. </a:t>
            </a:r>
            <a:r>
              <a:rPr lang="en-US" sz="1050" spc="-4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Woda</a:t>
            </a:r>
            <a:r>
              <a:rPr lang="en-US" sz="105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B.A.</a:t>
            </a:r>
          </a:p>
          <a:p>
            <a:pPr algn="l">
              <a:lnSpc>
                <a:spcPts val="1141"/>
              </a:lnSpc>
            </a:pPr>
            <a:endParaRPr lang="en-US" sz="1119" spc="-4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249645" y="1228466"/>
            <a:ext cx="1839811" cy="4372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1"/>
              </a:lnSpc>
            </a:pP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Мультифагоцитарный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гистиоцитоз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(МФГ)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представляет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собой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редкий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вариант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гистиоцитарных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заболеваний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котором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наблюдается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патологическая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активация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макрофагально-фагоцитарной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системы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вовлечением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костного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мозга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печени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селезёнки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лимфатических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узлов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других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органов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Наиболее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тяжелым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осложнением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данного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состояния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является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развитие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гемофагоцитарного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синдрома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(ГФС, HLH),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характеризующегося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цитокиновым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штормом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полиорганной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недостаточностью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05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H</a:t>
            </a:r>
            <a:endParaRPr lang="en-US" sz="1050" dirty="0">
              <a:solidFill>
                <a:srgbClr val="000000"/>
              </a:solidFill>
              <a:latin typeface="Arial Narrow" panose="020B0606020202030204" pitchFamily="34" charset="0"/>
              <a:ea typeface="Times New Roman"/>
              <a:cs typeface="Times New Roman"/>
              <a:sym typeface="Times New Roman"/>
            </a:endParaRPr>
          </a:p>
          <a:p>
            <a:pPr algn="just">
              <a:lnSpc>
                <a:spcPts val="1111"/>
              </a:lnSpc>
            </a:pP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Сложность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проблемы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заключается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том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что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клинические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проявления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МФГ с HLH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неспецифичны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могут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имитировать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сепсис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лимфому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аутоиммунные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заболевания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Постановка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диагноза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возможна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только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основании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комплексного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подхода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гистологического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исследования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иммунофенотипирования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молекулярной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диагностики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сопоставления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клиническими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критериями</a:t>
            </a:r>
            <a:r>
              <a:rPr lang="en-US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 HLH (WHO, 2022 [3]).</a:t>
            </a:r>
          </a:p>
          <a:p>
            <a:pPr algn="l">
              <a:lnSpc>
                <a:spcPts val="1111"/>
              </a:lnSpc>
            </a:pPr>
            <a:endParaRPr lang="en-US" sz="1050" dirty="0">
              <a:solidFill>
                <a:srgbClr val="000000"/>
              </a:solidFill>
              <a:latin typeface="Arial Narrow" panose="020B0606020202030204" pitchFamily="34" charset="0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111"/>
              </a:lnSpc>
            </a:pPr>
            <a:endParaRPr lang="en-US" sz="923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694428" y="831253"/>
            <a:ext cx="867427" cy="292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3"/>
              </a:lnSpc>
            </a:pPr>
            <a:r>
              <a:rPr lang="en-US" sz="1616" b="1" spc="1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Введение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564731" y="5767347"/>
            <a:ext cx="1328591" cy="202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4"/>
              </a:lnSpc>
            </a:pPr>
            <a:r>
              <a:rPr lang="en-US" sz="1184" b="1" spc="2">
                <a:solidFill>
                  <a:srgbClr val="8972B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Классификация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3297687" y="854673"/>
            <a:ext cx="2911488" cy="268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9"/>
              </a:lnSpc>
            </a:pPr>
            <a:r>
              <a:rPr lang="en-US" sz="1484" b="1" i="1" u="sng" spc="1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Клинический случай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863337" y="5813159"/>
            <a:ext cx="5027446" cy="2641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12"/>
              </a:lnSpc>
            </a:pP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Пациенту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терапия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протоколу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LCH - IV, 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фоне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проводимой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терапии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состояние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несколько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стабилизировалась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повторным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ухудшением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счет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присоединения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стойкой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гипертермии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нарастания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гепатолиенального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синдрома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just">
              <a:lnSpc>
                <a:spcPts val="1512"/>
              </a:lnSpc>
            </a:pP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Далее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пациенту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терапия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согласно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протоколу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HLH -2004. (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терапия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гемофагоцитарного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синдрома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фоне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которого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состояние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пациента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стабилизацией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температура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нормализовалась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печень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селезенка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сокращением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algn="just">
              <a:lnSpc>
                <a:spcPts val="1512"/>
              </a:lnSpc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поиск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доноров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ТГСК.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Однако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доноров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сиблингов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найдено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Проводился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поиск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базе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доноров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с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продолжением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ПХТ.  В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Турции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найден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донор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пациент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ТГСК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algn="l">
              <a:lnSpc>
                <a:spcPts val="1262"/>
              </a:lnSpc>
            </a:pPr>
            <a:endParaRPr lang="en-US" sz="1264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262"/>
              </a:lnSpc>
            </a:pPr>
            <a:endParaRPr lang="en-US" sz="1264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178393" y="5959991"/>
            <a:ext cx="2101267" cy="1234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5"/>
              </a:lnSpc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1.Первичный(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наследственный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)HLH</a:t>
            </a:r>
          </a:p>
          <a:p>
            <a:pPr algn="l">
              <a:lnSpc>
                <a:spcPts val="1165"/>
              </a:lnSpc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Гены-мутанты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210116" lvl="1" indent="-105058" algn="l">
              <a:lnSpc>
                <a:spcPts val="1165"/>
              </a:lnSpc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PRF1 </a:t>
            </a:r>
          </a:p>
          <a:p>
            <a:pPr marL="210116" lvl="1" indent="-105058" algn="l">
              <a:lnSpc>
                <a:spcPts val="1165"/>
              </a:lnSpc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UNC13D </a:t>
            </a:r>
          </a:p>
          <a:p>
            <a:pPr marL="210116" lvl="1" indent="-105058" algn="l">
              <a:lnSpc>
                <a:spcPts val="1165"/>
              </a:lnSpc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STX11 </a:t>
            </a:r>
          </a:p>
          <a:p>
            <a:pPr marL="210116" lvl="1" indent="-105058" algn="l">
              <a:lnSpc>
                <a:spcPts val="1165"/>
              </a:lnSpc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STXBP2 </a:t>
            </a:r>
          </a:p>
          <a:p>
            <a:pPr algn="l">
              <a:lnSpc>
                <a:spcPts val="1165"/>
              </a:lnSpc>
            </a:pPr>
            <a:endParaRPr lang="en-US"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209285" y="7194753"/>
            <a:ext cx="2070373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5"/>
              </a:lnSpc>
            </a:pPr>
            <a:r>
              <a:rPr lang="en-US" sz="95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95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sz="956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1145"/>
              </a:lnSpc>
            </a:pPr>
            <a:r>
              <a:rPr lang="en-US" sz="95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Вторичный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приобретённый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HLH </a:t>
            </a:r>
          </a:p>
          <a:p>
            <a:pPr algn="l">
              <a:lnSpc>
                <a:spcPts val="1145"/>
              </a:lnSpc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Триггеры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206480" lvl="1" indent="-103240" algn="l">
              <a:lnSpc>
                <a:spcPts val="1145"/>
              </a:lnSpc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Вирусы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особенно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EBV</a:t>
            </a:r>
          </a:p>
          <a:p>
            <a:pPr marL="206480" lvl="1" indent="-103240" algn="l">
              <a:lnSpc>
                <a:spcPts val="1145"/>
              </a:lnSpc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Аутоиммунные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заболевания</a:t>
            </a:r>
            <a:endParaRPr lang="en-US"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06480" lvl="1" indent="-103240" algn="l">
              <a:lnSpc>
                <a:spcPts val="1145"/>
              </a:lnSpc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Злокачественные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опухоли</a:t>
            </a:r>
            <a:endParaRPr lang="en-US"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06480" lvl="1" indent="-103240" algn="l">
              <a:lnSpc>
                <a:spcPts val="1145"/>
              </a:lnSpc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Иммуносупрессивная</a:t>
            </a:r>
            <a:r>
              <a:rPr lang="en-US" sz="1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терапия</a:t>
            </a:r>
            <a:endParaRPr lang="en-US"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7456699" y="229458"/>
            <a:ext cx="4265967" cy="303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8"/>
              </a:lnSpc>
            </a:pPr>
            <a:r>
              <a:rPr lang="en-US" sz="985" b="1" spc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Гемофагоцитарныйлимфогистиоцитоз. Клинический случай. Кенжехан</a:t>
            </a:r>
            <a:r>
              <a:rPr lang="en-US" sz="985" spc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Қ</a:t>
            </a:r>
            <a:r>
              <a:rPr lang="en-US" sz="985" b="1" spc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.Н. Булабаева Г.Е.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8641136" y="3156941"/>
            <a:ext cx="28468" cy="119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"/>
              </a:lnSpc>
            </a:pPr>
            <a:r>
              <a:rPr lang="en-US" sz="73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0186690" y="3234067"/>
            <a:ext cx="3629460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r>
              <a:rPr lang="en-US" sz="1176" b="1" i="1" u="sng" dirty="0" err="1">
                <a:solidFill>
                  <a:srgbClr val="000000"/>
                </a:solidFill>
                <a:latin typeface="Times New Roman Bold Italics"/>
                <a:ea typeface="Times New Roman Bold Italics"/>
                <a:cs typeface="Times New Roman Bold Italics"/>
                <a:sym typeface="Times New Roman Bold Italics"/>
              </a:rPr>
              <a:t>Миелограмма</a:t>
            </a:r>
            <a:r>
              <a:rPr lang="en-US" sz="1176" b="1" i="1" u="sng" dirty="0">
                <a:solidFill>
                  <a:srgbClr val="000000"/>
                </a:solidFill>
                <a:latin typeface="Times New Roman Bold Italics"/>
                <a:ea typeface="Times New Roman Bold Italics"/>
                <a:cs typeface="Times New Roman Bold Italics"/>
                <a:sym typeface="Times New Roman Bold Italics"/>
              </a:rPr>
              <a:t> </a:t>
            </a:r>
            <a:r>
              <a:rPr lang="en-US" sz="1176" b="1" i="1" u="sng" dirty="0" err="1">
                <a:solidFill>
                  <a:srgbClr val="000000"/>
                </a:solidFill>
                <a:latin typeface="Times New Roman Bold Italics"/>
                <a:ea typeface="Times New Roman Bold Italics"/>
                <a:cs typeface="Times New Roman Bold Italics"/>
                <a:sym typeface="Times New Roman Bold Italics"/>
              </a:rPr>
              <a:t>от</a:t>
            </a:r>
            <a:r>
              <a:rPr lang="en-US" sz="1176" b="1" i="1" u="sng" dirty="0">
                <a:solidFill>
                  <a:srgbClr val="000000"/>
                </a:solidFill>
                <a:latin typeface="Times New Roman Bold Italics"/>
                <a:ea typeface="Times New Roman Bold Italics"/>
                <a:cs typeface="Times New Roman Bold Italics"/>
                <a:sym typeface="Times New Roman Bold Italics"/>
              </a:rPr>
              <a:t> 18.04.25 </a:t>
            </a:r>
          </a:p>
          <a:p>
            <a:pPr algn="just">
              <a:lnSpc>
                <a:spcPts val="1409"/>
              </a:lnSpc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Заключение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жидкая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часть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мекц-143000 в 1 мкл;мкц-0.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Пунктаты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костного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мозга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2-х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точек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умеренно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клеточные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смходны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между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собой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составу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Гранулоцитарный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росток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сужен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преоблодают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зрелые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нейтрофилы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Увеличено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содержание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лимфоцитов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46,8%.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Эритропоэз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немного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сужен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гемоглобинизация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задержана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МКЦ в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мазках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представлены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обзорном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просмотре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препаратов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увеличена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жировая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ткань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отмечаются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элементы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стромы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гистиоциты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макрофагального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строения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336040" y="1247516"/>
            <a:ext cx="7516687" cy="2141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124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Мультисистемный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гистиоцитоз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клеток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Лангерганса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поражением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кожи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"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органов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риска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(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костный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мозг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печень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селезенка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осложненный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гемофагоцитарным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синдромом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just">
              <a:lnSpc>
                <a:spcPts val="1124"/>
              </a:lnSpc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Мальчик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года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болеет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конца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2022 г,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когда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начали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отмечатся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частые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эпизоды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ОРВИ,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пневмонии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повышением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температуры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фебрильных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цифр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Неоднократно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получал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амбулаторное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стац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лечение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ЦРБ, ОДБ.</a:t>
            </a:r>
          </a:p>
          <a:p>
            <a:pPr algn="just">
              <a:lnSpc>
                <a:spcPts val="1124"/>
              </a:lnSpc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Первичная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госпитализация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НЦПДХ 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основании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клинических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гепатоспленомегалия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сыпь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шее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в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паховой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области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лихорадка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анамнемических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частые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рецидивирующие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ОРВИ,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пневмоний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объективных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гепатоспленомегалия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лимфоаденопатия,высыпание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клинико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лабораторных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данных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явление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фагоцитоза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костном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мозге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биопсия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лимфоузла,наличие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клеток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Лангерганса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CD1A+,в ОАК -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лейкопения,трамбоцитопения,в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БХ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анализе-повышен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уровень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ферритина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триглецирида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выставлен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клинический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диагноз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Мультисистемный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гистиоцитоз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клеток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Лангерганса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поражением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кожи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"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органов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риска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(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костный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мозг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печень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селезенка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осложненный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гемофагоцитарным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синдромом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Дефекты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теменной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кости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обеих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сторон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височной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справа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лобной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костей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основания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черепа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Группа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высокого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риска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algn="l">
              <a:lnSpc>
                <a:spcPts val="1124"/>
              </a:lnSpc>
            </a:pPr>
            <a:r>
              <a:rPr lang="en-US" sz="104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l">
              <a:lnSpc>
                <a:spcPts val="761"/>
              </a:lnSpc>
            </a:pPr>
            <a:endParaRPr lang="en-US" sz="1044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761"/>
              </a:lnSpc>
            </a:pPr>
            <a:endParaRPr lang="en-US" sz="1044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761"/>
              </a:lnSpc>
            </a:pPr>
            <a:endParaRPr lang="en-US" sz="1044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TextBox 84"/>
          <p:cNvSpPr txBox="1"/>
          <p:nvPr/>
        </p:nvSpPr>
        <p:spPr>
          <a:xfrm>
            <a:off x="10802005" y="5904809"/>
            <a:ext cx="28468" cy="119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"/>
              </a:lnSpc>
            </a:pPr>
            <a:r>
              <a:rPr lang="en-US" sz="73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6479573" y="3190429"/>
            <a:ext cx="2760027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8"/>
              </a:lnSpc>
            </a:pPr>
            <a:r>
              <a:rPr lang="en-US" sz="1259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Диагностический</a:t>
            </a:r>
            <a:r>
              <a:rPr lang="en-US" sz="1259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59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критерий</a:t>
            </a:r>
            <a:endParaRPr lang="en-US" sz="1259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TextBox 86"/>
          <p:cNvSpPr txBox="1"/>
          <p:nvPr/>
        </p:nvSpPr>
        <p:spPr>
          <a:xfrm>
            <a:off x="5693150" y="3477453"/>
            <a:ext cx="4361846" cy="1667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22"/>
              </a:lnSpc>
            </a:pPr>
            <a:r>
              <a:rPr lang="en-US" sz="110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Цитопения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≥2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ростков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гемоглобин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&lt;90 г/л,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тромбоциты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&lt;100×10⁹/л, 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lnSpc>
                <a:spcPts val="1322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нейтрофилы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&lt;1.0×10⁹/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л)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3.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Гипертриглицеридемия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(≥3.0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ммоль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/л) и/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гипофибриногенемия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(≤1.5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г/л)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just">
              <a:lnSpc>
                <a:spcPts val="1322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Гемофагоцитоз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пунктате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костного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мозга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лимфоузле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селезенке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Гиперферритинемия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(≥500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мкг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/л)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algn="just">
              <a:lnSpc>
                <a:spcPts val="1322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Снижение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отсутствие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активности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NK-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клеток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algn="just">
              <a:lnSpc>
                <a:spcPts val="1322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уровня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растворимого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рецептора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IL-2 (sCD25 ≥2400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ед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мл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≥5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критериев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диагноз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ГЛГ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6050060" y="946554"/>
            <a:ext cx="2813276" cy="250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1"/>
              </a:lnSpc>
            </a:pPr>
            <a:r>
              <a:rPr lang="en-US" sz="1379" b="1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Клинические проявления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5685652" y="1452858"/>
            <a:ext cx="4407352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2"/>
              </a:lnSpc>
            </a:pP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проявления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стойкая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лихорадка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гепатоспленомегалия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лимфаденопатия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панцитопения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кожные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проявления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сыпь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петехии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кровоизлияния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полиорганная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недостаточность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поражение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ЦНС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ts val="1262"/>
              </a:lnSpc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Лихорадка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&gt;38,5°C</a:t>
            </a:r>
          </a:p>
          <a:p>
            <a:pPr>
              <a:lnSpc>
                <a:spcPts val="1262"/>
              </a:lnSpc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Спленомегалия</a:t>
            </a:r>
            <a:endParaRPr lang="en-US"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1262"/>
              </a:lnSpc>
            </a:pPr>
            <a:endParaRPr lang="en-US" sz="12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7070848" y="3260399"/>
            <a:ext cx="1155345" cy="275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5"/>
              </a:lnSpc>
            </a:pPr>
            <a:r>
              <a:rPr lang="en-US" sz="1532" b="1" dirty="0" err="1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Диагностика</a:t>
            </a:r>
            <a:endParaRPr lang="en-US" sz="1532" b="1" dirty="0">
              <a:solidFill>
                <a:srgbClr val="FFFFFF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90" name="TextBox 90"/>
          <p:cNvSpPr txBox="1"/>
          <p:nvPr/>
        </p:nvSpPr>
        <p:spPr>
          <a:xfrm>
            <a:off x="10340377" y="5398113"/>
            <a:ext cx="1708669" cy="325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3"/>
              </a:lnSpc>
            </a:pPr>
            <a:r>
              <a:rPr lang="en-US" sz="1802" b="1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Лечение: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2925385" y="172064"/>
            <a:ext cx="15030973" cy="409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0"/>
              </a:lnSpc>
              <a:spcBef>
                <a:spcPct val="0"/>
              </a:spcBef>
            </a:pPr>
            <a:r>
              <a:rPr lang="en-US" sz="1811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Мультифокальный гистиоцитоз из клеток Лангерганса, осложненный гемофагоцитарным синдромом </a:t>
            </a:r>
          </a:p>
          <a:p>
            <a:pPr algn="ctr">
              <a:lnSpc>
                <a:spcPts val="1179"/>
              </a:lnSpc>
              <a:spcBef>
                <a:spcPct val="0"/>
              </a:spcBef>
            </a:pPr>
            <a:r>
              <a:rPr lang="en-US" sz="984">
                <a:solidFill>
                  <a:srgbClr val="000000"/>
                </a:solidFill>
                <a:latin typeface="Intro"/>
                <a:ea typeface="Intro"/>
                <a:cs typeface="Intro"/>
                <a:sym typeface="Intro"/>
              </a:rPr>
              <a:t>КЛИНИЧЕСКИЙ СЛУЧАЙ 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4519737" y="532681"/>
            <a:ext cx="3545798" cy="210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2"/>
              </a:lnSpc>
              <a:spcBef>
                <a:spcPct val="0"/>
              </a:spcBef>
            </a:pPr>
            <a:r>
              <a:rPr lang="en-US" sz="1462" dirty="0" err="1">
                <a:solidFill>
                  <a:srgbClr val="000000"/>
                </a:solidFill>
                <a:latin typeface="Cave Age"/>
                <a:ea typeface="Cave Age"/>
                <a:cs typeface="Cave Age"/>
                <a:sym typeface="Cave Age"/>
              </a:rPr>
              <a:t>Тоқтарқызы</a:t>
            </a:r>
            <a:r>
              <a:rPr lang="en-US" sz="1462" dirty="0">
                <a:solidFill>
                  <a:srgbClr val="000000"/>
                </a:solidFill>
                <a:latin typeface="Cave Age"/>
                <a:ea typeface="Cave Age"/>
                <a:cs typeface="Cave Age"/>
                <a:sym typeface="Cave Age"/>
              </a:rPr>
              <a:t> </a:t>
            </a:r>
            <a:r>
              <a:rPr lang="en-US" sz="1462" dirty="0" smtClean="0">
                <a:solidFill>
                  <a:srgbClr val="000000"/>
                </a:solidFill>
                <a:latin typeface="Cave Age"/>
                <a:ea typeface="Cave Age"/>
                <a:cs typeface="Cave Age"/>
                <a:sym typeface="Cave Age"/>
              </a:rPr>
              <a:t>А.</a:t>
            </a:r>
            <a:r>
              <a:rPr lang="ru-RU" sz="1462" dirty="0" smtClean="0">
                <a:solidFill>
                  <a:srgbClr val="000000"/>
                </a:solidFill>
                <a:latin typeface="Cave Age"/>
                <a:ea typeface="Cave Age"/>
                <a:cs typeface="Cave Age"/>
                <a:sym typeface="Cave Age"/>
              </a:rPr>
              <a:t>, </a:t>
            </a:r>
            <a:r>
              <a:rPr lang="en-US" sz="1462" dirty="0" err="1" smtClean="0">
                <a:solidFill>
                  <a:srgbClr val="000000"/>
                </a:solidFill>
                <a:latin typeface="Cave Age"/>
                <a:ea typeface="Cave Age"/>
                <a:cs typeface="Cave Age"/>
                <a:sym typeface="Cave Age"/>
              </a:rPr>
              <a:t>Булабаева</a:t>
            </a:r>
            <a:r>
              <a:rPr lang="en-US" sz="1462" dirty="0" smtClean="0">
                <a:solidFill>
                  <a:srgbClr val="000000"/>
                </a:solidFill>
                <a:latin typeface="Cave Age"/>
                <a:ea typeface="Cave Age"/>
                <a:cs typeface="Cave Age"/>
                <a:sym typeface="Cave Age"/>
              </a:rPr>
              <a:t> </a:t>
            </a:r>
            <a:r>
              <a:rPr lang="en-US" sz="1462" dirty="0">
                <a:solidFill>
                  <a:srgbClr val="000000"/>
                </a:solidFill>
                <a:latin typeface="Cave Age"/>
                <a:ea typeface="Cave Age"/>
                <a:cs typeface="Cave Age"/>
                <a:sym typeface="Cave Age"/>
              </a:rPr>
              <a:t>Г.Е.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9297575" y="8800957"/>
            <a:ext cx="8057852" cy="1429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10"/>
              </a:lnSpc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МФГ,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осложненный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HLH,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является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жизнеугрожающимсостоянием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Требует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раннего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выявления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агрессивноголечения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algn="ctr">
              <a:lnSpc>
                <a:spcPts val="1610"/>
              </a:lnSpc>
            </a:pP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Новые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таргетные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препараты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трансплантация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стволовых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клеток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дают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шанс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улучшение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ctr">
              <a:lnSpc>
                <a:spcPts val="1610"/>
              </a:lnSpc>
            </a:pP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исходов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таких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пациентов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ctr">
              <a:lnSpc>
                <a:spcPts val="1610"/>
              </a:lnSpc>
            </a:pP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прогноз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неблагоприятный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поздней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ctr">
              <a:lnSpc>
                <a:spcPts val="1610"/>
              </a:lnSpc>
            </a:pP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диагностике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отсутствии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трансплантации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костного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мозга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Ранняя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диагностика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своевременное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начало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терапии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значительно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повышают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выживаемость</a:t>
            </a:r>
            <a:endParaRPr lang="en-US"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TextBox 94"/>
          <p:cNvSpPr txBox="1"/>
          <p:nvPr/>
        </p:nvSpPr>
        <p:spPr>
          <a:xfrm>
            <a:off x="12992772" y="8304731"/>
            <a:ext cx="1526965" cy="34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9"/>
              </a:lnSpc>
            </a:pPr>
            <a:r>
              <a:rPr lang="en-US" sz="2028" b="1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Заключение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5442406" y="7929694"/>
            <a:ext cx="777682" cy="116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1"/>
              </a:lnSpc>
            </a:pPr>
            <a:r>
              <a:rPr lang="en-US" sz="999" b="1" u="sng" spc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Рисунок 3.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949</Words>
  <Application>Microsoft Office PowerPoint</Application>
  <PresentationFormat>Произвольный</PresentationFormat>
  <Paragraphs>71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6" baseType="lpstr">
      <vt:lpstr>Times New Roman Bold</vt:lpstr>
      <vt:lpstr>Cave Age</vt:lpstr>
      <vt:lpstr>Calibri</vt:lpstr>
      <vt:lpstr>Trebuchet MS</vt:lpstr>
      <vt:lpstr>Open Sans</vt:lpstr>
      <vt:lpstr>Intro</vt:lpstr>
      <vt:lpstr>Arial Narrow</vt:lpstr>
      <vt:lpstr>Open Sans Bold</vt:lpstr>
      <vt:lpstr>Times New Roman Bold Italics</vt:lpstr>
      <vt:lpstr>Times New Roman</vt:lpstr>
      <vt:lpstr>Open Sans Bold Italics</vt:lpstr>
      <vt:lpstr>Gagalin</vt:lpstr>
      <vt:lpstr>Arial</vt:lpstr>
      <vt:lpstr>Office Theme</vt:lpstr>
      <vt:lpstr>Worksheet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Айгерим Токтаркызы.pdf (Презентация)</dc:title>
  <cp:lastModifiedBy>user</cp:lastModifiedBy>
  <cp:revision>4</cp:revision>
  <dcterms:created xsi:type="dcterms:W3CDTF">2006-08-16T00:00:00Z</dcterms:created>
  <dcterms:modified xsi:type="dcterms:W3CDTF">2025-10-22T07:31:26Z</dcterms:modified>
  <dc:identifier>DAG2aSEcPUA</dc:identifier>
</cp:coreProperties>
</file>